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79" r:id="rId5"/>
    <p:sldId id="260" r:id="rId6"/>
    <p:sldId id="269" r:id="rId7"/>
    <p:sldId id="268" r:id="rId8"/>
    <p:sldId id="274" r:id="rId9"/>
    <p:sldId id="276" r:id="rId10"/>
    <p:sldId id="273" r:id="rId11"/>
    <p:sldId id="272" r:id="rId12"/>
    <p:sldId id="265" r:id="rId13"/>
    <p:sldId id="270" r:id="rId14"/>
    <p:sldId id="267" r:id="rId15"/>
    <p:sldId id="261" r:id="rId16"/>
    <p:sldId id="277" r:id="rId17"/>
    <p:sldId id="278" r:id="rId18"/>
    <p:sldId id="263" r:id="rId19"/>
  </p:sldIdLst>
  <p:sldSz cx="18288000" cy="10287000"/>
  <p:notesSz cx="6858000" cy="9144000"/>
  <p:embeddedFontLst>
    <p:embeddedFont>
      <p:font typeface="Bahnschrift" panose="020B0502040204020203" pitchFamily="34" charset="0"/>
      <p:regular r:id="rId20"/>
      <p:bold r:id="rId21"/>
    </p:embeddedFont>
    <p:embeddedFont>
      <p:font typeface="BM HANNA Pro OTF" panose="020B0600000101010101" pitchFamily="34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BFE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6" autoAdjust="0"/>
    <p:restoredTop sz="94577" autoAdjust="0"/>
  </p:normalViewPr>
  <p:slideViewPr>
    <p:cSldViewPr snapToObjects="1">
      <p:cViewPr varScale="1">
        <p:scale>
          <a:sx n="77" d="100"/>
          <a:sy n="77" d="100"/>
        </p:scale>
        <p:origin x="448" y="208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-3175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8915400"/>
            <a:ext cx="18821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15400"/>
            <a:ext cx="18288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63100"/>
            <a:ext cx="1828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812800"/>
            <a:ext cx="660400" cy="66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1003300"/>
            <a:ext cx="2794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8915400"/>
            <a:ext cx="6604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" y="9105900"/>
            <a:ext cx="2794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0" y="8915400"/>
            <a:ext cx="6604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700" y="9105900"/>
            <a:ext cx="2921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8915400"/>
            <a:ext cx="6604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20700" y="9105900"/>
            <a:ext cx="2921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0" y="5105400"/>
            <a:ext cx="10287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2903" y="2247900"/>
            <a:ext cx="5719908" cy="68390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7350" y="2438399"/>
            <a:ext cx="317183" cy="317183"/>
          </a:xfrm>
          <a:prstGeom prst="rect">
            <a:avLst/>
          </a:prstGeom>
        </p:spPr>
      </p:pic>
      <p:pic>
        <p:nvPicPr>
          <p:cNvPr id="19" name="Picture 19" descr="C:/Users/zzjkh/AppData/Roaming/PolarisOffice/ETemp/36604_7589872/image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29" y="2438400"/>
            <a:ext cx="318240" cy="318240"/>
          </a:xfrm>
          <a:prstGeom prst="rect">
            <a:avLst/>
          </a:prstGeom>
          <a:noFill/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86000" y="4483100"/>
            <a:ext cx="381000" cy="38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9480000">
            <a:off x="4267200" y="3149600"/>
            <a:ext cx="1320800" cy="812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7393516" y="9105900"/>
            <a:ext cx="5649383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코리아</a:t>
            </a:r>
            <a:r>
              <a:rPr lang="en-US" sz="24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IT </a:t>
            </a:r>
            <a:r>
              <a:rPr lang="ko-KR" sz="24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아카데미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46303" y="2247900"/>
            <a:ext cx="4635500" cy="6839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 err="1">
                <a:solidFill>
                  <a:srgbClr val="E9E8EE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윤현삼</a:t>
            </a:r>
            <a:r>
              <a:rPr lang="en-US" sz="2800" b="0" i="0" u="none" strike="noStrike" dirty="0">
                <a:solidFill>
                  <a:srgbClr val="E9E8EE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- </a:t>
            </a:r>
            <a:r>
              <a:rPr lang="ko-KR" sz="2800" b="0" i="0" u="none" strike="noStrike" dirty="0">
                <a:solidFill>
                  <a:srgbClr val="E9E8EE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자연어처리</a:t>
            </a:r>
            <a:r>
              <a:rPr lang="en-US" sz="2800" b="0" i="0" u="none" strike="noStrike" dirty="0">
                <a:solidFill>
                  <a:srgbClr val="E9E8EE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sz="2800" b="0" i="0" u="none" strike="noStrike" dirty="0">
                <a:solidFill>
                  <a:srgbClr val="E9E8EE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24300" y="3509871"/>
            <a:ext cx="12077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en-US" sz="12000" b="0" i="0" u="none" strike="noStrike" spc="-2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EPL </a:t>
            </a:r>
            <a:r>
              <a:rPr lang="ko-KR" sz="12000" b="0" i="0" u="none" strike="noStrike" spc="-200" dirty="0" err="1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챗봇</a:t>
            </a:r>
            <a:r>
              <a:rPr lang="en-US" sz="12000" b="0" i="0" u="none" strike="noStrike" spc="-2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sz="12000" b="0" i="0" u="none" strike="noStrike" spc="-200" dirty="0" err="1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피엘이</a:t>
            </a:r>
            <a:endParaRPr lang="ko-KR" sz="12000" b="0" i="0" u="none" strike="noStrike" spc="-200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" y="2582771"/>
            <a:ext cx="2794000" cy="3543300"/>
          </a:xfrm>
          <a:prstGeom prst="rect">
            <a:avLst/>
          </a:prstGeom>
        </p:spPr>
      </p:pic>
      <p:sp>
        <p:nvSpPr>
          <p:cNvPr id="35" name="구름 34">
            <a:extLst>
              <a:ext uri="{FF2B5EF4-FFF2-40B4-BE49-F238E27FC236}">
                <a16:creationId xmlns:a16="http://schemas.microsoft.com/office/drawing/2014/main" id="{E7A282C6-FA36-B08E-787E-B30CAF0C6B86}"/>
              </a:ext>
            </a:extLst>
          </p:cNvPr>
          <p:cNvSpPr/>
          <p:nvPr/>
        </p:nvSpPr>
        <p:spPr>
          <a:xfrm>
            <a:off x="5655414" y="6076043"/>
            <a:ext cx="1623498" cy="787400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김도윤</a:t>
            </a:r>
            <a:endParaRPr kumimoji="1" lang="ko-KR" altLang="en-US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6" name="구름 35">
            <a:extLst>
              <a:ext uri="{FF2B5EF4-FFF2-40B4-BE49-F238E27FC236}">
                <a16:creationId xmlns:a16="http://schemas.microsoft.com/office/drawing/2014/main" id="{34250D44-DA24-627D-259C-09A7836CC502}"/>
              </a:ext>
            </a:extLst>
          </p:cNvPr>
          <p:cNvSpPr/>
          <p:nvPr/>
        </p:nvSpPr>
        <p:spPr>
          <a:xfrm>
            <a:off x="7729143" y="6076043"/>
            <a:ext cx="1623498" cy="787400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김대현</a:t>
            </a:r>
          </a:p>
        </p:txBody>
      </p:sp>
      <p:sp>
        <p:nvSpPr>
          <p:cNvPr id="37" name="구름 36">
            <a:extLst>
              <a:ext uri="{FF2B5EF4-FFF2-40B4-BE49-F238E27FC236}">
                <a16:creationId xmlns:a16="http://schemas.microsoft.com/office/drawing/2014/main" id="{E7BC9FAB-9098-734D-E84F-7614D21D3006}"/>
              </a:ext>
            </a:extLst>
          </p:cNvPr>
          <p:cNvSpPr/>
          <p:nvPr/>
        </p:nvSpPr>
        <p:spPr>
          <a:xfrm>
            <a:off x="9802872" y="6076043"/>
            <a:ext cx="1623498" cy="787400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이종현</a:t>
            </a:r>
          </a:p>
        </p:txBody>
      </p:sp>
      <p:sp>
        <p:nvSpPr>
          <p:cNvPr id="38" name="구름 37">
            <a:extLst>
              <a:ext uri="{FF2B5EF4-FFF2-40B4-BE49-F238E27FC236}">
                <a16:creationId xmlns:a16="http://schemas.microsoft.com/office/drawing/2014/main" id="{1D37F9CD-D576-B540-195C-5E6E0C3394DA}"/>
              </a:ext>
            </a:extLst>
          </p:cNvPr>
          <p:cNvSpPr/>
          <p:nvPr/>
        </p:nvSpPr>
        <p:spPr>
          <a:xfrm>
            <a:off x="11876601" y="6076043"/>
            <a:ext cx="1623498" cy="787400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황동현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2759073"/>
            <a:ext cx="561463" cy="5614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07100" y="2522708"/>
            <a:ext cx="6921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4800" b="0" i="0" u="none" strike="noStrike" spc="-100" dirty="0" err="1">
                <a:solidFill>
                  <a:srgbClr val="000000"/>
                </a:solidFill>
                <a:latin typeface="Bahnschrift" panose="020B0502040204020203" pitchFamily="34" charset="0"/>
                <a:ea typeface="BM HANNA Pro OTF" panose="020B0600000101010101" pitchFamily="34" charset="-127"/>
              </a:rPr>
              <a:t>KoBART</a:t>
            </a:r>
            <a:endParaRPr lang="en-US" sz="4800" b="0" i="0" u="none" strike="noStrike" spc="-100" dirty="0">
              <a:solidFill>
                <a:srgbClr val="000000"/>
              </a:solidFill>
              <a:latin typeface="Bahnschrift" panose="020B0502040204020203" pitchFamily="34" charset="0"/>
              <a:ea typeface="BM HANNA Pro OTF" panose="020B0600000101010101" pitchFamily="34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1" y="4084127"/>
            <a:ext cx="16192498" cy="31040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71500" lvl="0" indent="-571500" algn="ctr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BART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는 페이스북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AI 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연구팀에서 제안한 텍스트 생성 모델</a:t>
            </a:r>
            <a:endParaRPr lang="en-US" altLang="ko-KR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571500" lvl="0" indent="-571500" algn="ctr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주로 텍스트 요약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번역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문장 생성 등 다양한 자연어 처리 작업에 사용</a:t>
            </a:r>
            <a:endParaRPr lang="en-US" altLang="ko-KR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571500" lvl="0" indent="-571500" algn="ctr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한국어 버전의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BART (Bidirectional and Auto-Regressive Transformers) 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모델</a:t>
            </a:r>
            <a:endParaRPr lang="en-US" altLang="ko-KR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5A0D718-2333-CBCF-C4DF-9E1E0ACF53DF}"/>
              </a:ext>
            </a:extLst>
          </p:cNvPr>
          <p:cNvSpPr txBox="1"/>
          <p:nvPr/>
        </p:nvSpPr>
        <p:spPr>
          <a:xfrm>
            <a:off x="1984375" y="868816"/>
            <a:ext cx="3502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요약 모델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720E0-9AA2-2CCB-6741-A538E5F2C791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02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BA2FA5D-74B1-841A-0CA4-9A27C072EDA6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23590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23D8EFE-EAD6-BDC0-7BB5-6C244AED09F4}"/>
              </a:ext>
            </a:extLst>
          </p:cNvPr>
          <p:cNvSpPr/>
          <p:nvPr/>
        </p:nvSpPr>
        <p:spPr>
          <a:xfrm>
            <a:off x="8295217" y="1650489"/>
            <a:ext cx="2144184" cy="757407"/>
          </a:xfrm>
          <a:prstGeom prst="roundRect">
            <a:avLst>
              <a:gd name="adj" fmla="val 45714"/>
            </a:avLst>
          </a:prstGeom>
          <a:solidFill>
            <a:srgbClr val="0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Model</a:t>
            </a:r>
            <a:endParaRPr lang="en-US" altLang="ko-KR" sz="3200" b="0" i="0" u="none" strike="noStrike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3F03BB1A-C1E8-0EC1-3764-74B29A95FFFA}"/>
              </a:ext>
            </a:extLst>
          </p:cNvPr>
          <p:cNvCxnSpPr>
            <a:cxnSpLocks/>
          </p:cNvCxnSpPr>
          <p:nvPr/>
        </p:nvCxnSpPr>
        <p:spPr>
          <a:xfrm>
            <a:off x="8295217" y="3411708"/>
            <a:ext cx="2362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B49A4B5-DFF5-ABF9-49C5-CF1A3D33F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723" y="6517956"/>
            <a:ext cx="12149026" cy="3123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D3860-BBB1-D569-681B-A77115D2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445" y="2759073"/>
            <a:ext cx="561463" cy="5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1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5A0D718-2333-CBCF-C4DF-9E1E0ACF53DF}"/>
              </a:ext>
            </a:extLst>
          </p:cNvPr>
          <p:cNvSpPr txBox="1"/>
          <p:nvPr/>
        </p:nvSpPr>
        <p:spPr>
          <a:xfrm>
            <a:off x="1984375" y="868816"/>
            <a:ext cx="3502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요약 모델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720E0-9AA2-2CCB-6741-A538E5F2C791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02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BA2FA5D-74B1-841A-0CA4-9A27C072EDA6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23590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FE798E5A-9E01-BEAA-26D8-3C2151DE4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284000"/>
            <a:ext cx="4953000" cy="4626428"/>
          </a:xfrm>
          <a:prstGeom prst="rect">
            <a:avLst/>
          </a:prstGeom>
        </p:spPr>
      </p:pic>
      <p:sp>
        <p:nvSpPr>
          <p:cNvPr id="9" name="사각형 설명선[R] 8">
            <a:extLst>
              <a:ext uri="{FF2B5EF4-FFF2-40B4-BE49-F238E27FC236}">
                <a16:creationId xmlns:a16="http://schemas.microsoft.com/office/drawing/2014/main" id="{446CBE7D-068D-E2D6-3C96-2D2F439C71FB}"/>
              </a:ext>
            </a:extLst>
          </p:cNvPr>
          <p:cNvSpPr/>
          <p:nvPr/>
        </p:nvSpPr>
        <p:spPr>
          <a:xfrm>
            <a:off x="11620500" y="2527346"/>
            <a:ext cx="4953000" cy="1346201"/>
          </a:xfrm>
          <a:prstGeom prst="wedgeRectCallout">
            <a:avLst>
              <a:gd name="adj1" fmla="val -63066"/>
              <a:gd name="adj2" fmla="val 4326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num_beams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=10</a:t>
            </a:r>
            <a:endParaRPr kumimoji="1" lang="en-US" altLang="ko-KR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5" name="사각형 설명선[R] 14">
            <a:extLst>
              <a:ext uri="{FF2B5EF4-FFF2-40B4-BE49-F238E27FC236}">
                <a16:creationId xmlns:a16="http://schemas.microsoft.com/office/drawing/2014/main" id="{AA68F0AC-FAC9-9A50-34B2-DA606C1F2D88}"/>
              </a:ext>
            </a:extLst>
          </p:cNvPr>
          <p:cNvSpPr/>
          <p:nvPr/>
        </p:nvSpPr>
        <p:spPr>
          <a:xfrm flipH="1">
            <a:off x="2281008" y="2825230"/>
            <a:ext cx="4575328" cy="1371600"/>
          </a:xfrm>
          <a:prstGeom prst="wedgeRectCallout">
            <a:avLst>
              <a:gd name="adj1" fmla="val -60479"/>
              <a:gd name="adj2" fmla="val 3551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min_length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 100</a:t>
            </a:r>
          </a:p>
          <a:p>
            <a:pPr algn="ctr"/>
            <a:r>
              <a:rPr kumimoji="1" lang="en-US" altLang="ko-KR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max_length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 500</a:t>
            </a:r>
          </a:p>
        </p:txBody>
      </p:sp>
      <p:sp>
        <p:nvSpPr>
          <p:cNvPr id="20" name="사각형 설명선[R] 19">
            <a:extLst>
              <a:ext uri="{FF2B5EF4-FFF2-40B4-BE49-F238E27FC236}">
                <a16:creationId xmlns:a16="http://schemas.microsoft.com/office/drawing/2014/main" id="{265A7C94-27D1-1679-BA6F-1B97DCE4EC91}"/>
              </a:ext>
            </a:extLst>
          </p:cNvPr>
          <p:cNvSpPr/>
          <p:nvPr/>
        </p:nvSpPr>
        <p:spPr>
          <a:xfrm flipH="1">
            <a:off x="2895600" y="6997598"/>
            <a:ext cx="4334933" cy="1371600"/>
          </a:xfrm>
          <a:prstGeom prst="wedgeRectCallout">
            <a:avLst>
              <a:gd name="adj1" fmla="val -60088"/>
              <a:gd name="adj2" fmla="val -49669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length_penalty</a:t>
            </a:r>
            <a:r>
              <a:rPr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=1.0</a:t>
            </a:r>
            <a:endParaRPr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1" name="사각형 설명선[R] 20">
            <a:extLst>
              <a:ext uri="{FF2B5EF4-FFF2-40B4-BE49-F238E27FC236}">
                <a16:creationId xmlns:a16="http://schemas.microsoft.com/office/drawing/2014/main" id="{EFF51C25-4DFD-49EB-04D3-56E68E79921F}"/>
              </a:ext>
            </a:extLst>
          </p:cNvPr>
          <p:cNvSpPr/>
          <p:nvPr/>
        </p:nvSpPr>
        <p:spPr>
          <a:xfrm flipH="1">
            <a:off x="12013899" y="6296829"/>
            <a:ext cx="3993093" cy="1308100"/>
          </a:xfrm>
          <a:prstGeom prst="wedgeRectCallout">
            <a:avLst>
              <a:gd name="adj1" fmla="val 66255"/>
              <a:gd name="adj2" fmla="val -38435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early_stopping</a:t>
            </a:r>
            <a:r>
              <a:rPr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=True</a:t>
            </a:r>
            <a:endParaRPr lang="ko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8F37C-B591-3DF2-7F6B-2CF9314C3080}"/>
              </a:ext>
            </a:extLst>
          </p:cNvPr>
          <p:cNvSpPr txBox="1"/>
          <p:nvPr/>
        </p:nvSpPr>
        <p:spPr>
          <a:xfrm>
            <a:off x="2281007" y="4276668"/>
            <a:ext cx="457532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최소길이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100, 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최대길이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500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너무 짧거나 길어지는 요약 방지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61CF6-A515-657E-6A8A-DDBF959E9A2A}"/>
              </a:ext>
            </a:extLst>
          </p:cNvPr>
          <p:cNvSpPr txBox="1"/>
          <p:nvPr/>
        </p:nvSpPr>
        <p:spPr>
          <a:xfrm>
            <a:off x="2873830" y="8516257"/>
            <a:ext cx="435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최적의 길이</a:t>
            </a: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자연스러운 길이의 요약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4D293-481F-DC77-5480-79B99073E41C}"/>
              </a:ext>
            </a:extLst>
          </p:cNvPr>
          <p:cNvSpPr txBox="1"/>
          <p:nvPr/>
        </p:nvSpPr>
        <p:spPr>
          <a:xfrm>
            <a:off x="11620499" y="4007804"/>
            <a:ext cx="4952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여러 후보 문장을 동시</a:t>
            </a:r>
            <a:r>
              <a:rPr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생성</a:t>
            </a: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가장 가능성이 높은 문장을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D4EC9-976E-86DA-983E-A370B8E2CF53}"/>
              </a:ext>
            </a:extLst>
          </p:cNvPr>
          <p:cNvSpPr txBox="1"/>
          <p:nvPr/>
        </p:nvSpPr>
        <p:spPr>
          <a:xfrm>
            <a:off x="12003013" y="7784507"/>
            <a:ext cx="39930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꼭 필요한 정보 포함</a:t>
            </a: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생성</a:t>
            </a:r>
            <a:r>
              <a:rPr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중지</a:t>
            </a: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긴 요약을 방지</a:t>
            </a:r>
          </a:p>
        </p:txBody>
      </p:sp>
    </p:spTree>
    <p:extLst>
      <p:ext uri="{BB962C8B-B14F-4D97-AF65-F5344CB8AC3E}">
        <p14:creationId xmlns:p14="http://schemas.microsoft.com/office/powerpoint/2010/main" val="201888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5A0D718-2333-CBCF-C4DF-9E1E0ACF53DF}"/>
              </a:ext>
            </a:extLst>
          </p:cNvPr>
          <p:cNvSpPr txBox="1"/>
          <p:nvPr/>
        </p:nvSpPr>
        <p:spPr>
          <a:xfrm>
            <a:off x="1984375" y="868816"/>
            <a:ext cx="3502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기능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720E0-9AA2-2CCB-6741-A538E5F2C791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03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BA2FA5D-74B1-841A-0CA4-9A27C072EDA6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9874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23D8EFE-EAD6-BDC0-7BB5-6C244AED09F4}"/>
              </a:ext>
            </a:extLst>
          </p:cNvPr>
          <p:cNvSpPr/>
          <p:nvPr/>
        </p:nvSpPr>
        <p:spPr>
          <a:xfrm>
            <a:off x="7855653" y="1435134"/>
            <a:ext cx="2528071" cy="757407"/>
          </a:xfrm>
          <a:prstGeom prst="roundRect">
            <a:avLst>
              <a:gd name="adj" fmla="val 45714"/>
            </a:avLst>
          </a:prstGeom>
          <a:solidFill>
            <a:srgbClr val="0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b="0" i="0" u="none" strike="noStrike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Chat-Bot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D719A-5F4F-6BB3-9978-2EBC355759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7" t="870" r="492"/>
          <a:stretch/>
        </p:blipFill>
        <p:spPr>
          <a:xfrm>
            <a:off x="1790699" y="2125225"/>
            <a:ext cx="3980454" cy="804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3CE879-25DD-ACCA-70C0-6AA7C44F3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057" y="2818324"/>
            <a:ext cx="5163088" cy="64653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66BF46-BECF-3A0B-D0FE-2D5615D0C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8600" y="2214100"/>
            <a:ext cx="5694552" cy="76738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711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5A0D718-2333-CBCF-C4DF-9E1E0ACF53DF}"/>
              </a:ext>
            </a:extLst>
          </p:cNvPr>
          <p:cNvSpPr txBox="1"/>
          <p:nvPr/>
        </p:nvSpPr>
        <p:spPr>
          <a:xfrm>
            <a:off x="1984375" y="868816"/>
            <a:ext cx="1216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기능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720E0-9AA2-2CCB-6741-A538E5F2C791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03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BA2FA5D-74B1-841A-0CA4-9A27C072EDA6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9874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23D8EFE-EAD6-BDC0-7BB5-6C244AED09F4}"/>
              </a:ext>
            </a:extLst>
          </p:cNvPr>
          <p:cNvSpPr/>
          <p:nvPr/>
        </p:nvSpPr>
        <p:spPr>
          <a:xfrm>
            <a:off x="8071908" y="1305379"/>
            <a:ext cx="2144184" cy="757407"/>
          </a:xfrm>
          <a:prstGeom prst="roundRect">
            <a:avLst>
              <a:gd name="adj" fmla="val 45714"/>
            </a:avLst>
          </a:prstGeom>
          <a:solidFill>
            <a:srgbClr val="0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b="0" i="0" u="none" strike="noStrike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Articles</a:t>
            </a: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41F1DBB-25CD-ED74-B711-FDAEFAB2E8DF}"/>
              </a:ext>
            </a:extLst>
          </p:cNvPr>
          <p:cNvSpPr/>
          <p:nvPr/>
        </p:nvSpPr>
        <p:spPr>
          <a:xfrm>
            <a:off x="8686800" y="5448300"/>
            <a:ext cx="914400" cy="609600"/>
          </a:xfrm>
          <a:prstGeom prst="rightArrow">
            <a:avLst>
              <a:gd name="adj1" fmla="val 33928"/>
              <a:gd name="adj2" fmla="val 50000"/>
            </a:avLst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87694-5EFF-9D32-9B8A-68EABCA7F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8391" y="2367561"/>
            <a:ext cx="5379902" cy="68471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CC7241-C758-E86A-36F8-658EADD1B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367561"/>
            <a:ext cx="5653609" cy="68471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845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5A0D718-2333-CBCF-C4DF-9E1E0ACF53DF}"/>
              </a:ext>
            </a:extLst>
          </p:cNvPr>
          <p:cNvSpPr txBox="1"/>
          <p:nvPr/>
        </p:nvSpPr>
        <p:spPr>
          <a:xfrm>
            <a:off x="1984375" y="868816"/>
            <a:ext cx="1216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기능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720E0-9AA2-2CCB-6741-A538E5F2C791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03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BA2FA5D-74B1-841A-0CA4-9A27C072EDA6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9874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23D8EFE-EAD6-BDC0-7BB5-6C244AED09F4}"/>
              </a:ext>
            </a:extLst>
          </p:cNvPr>
          <p:cNvSpPr/>
          <p:nvPr/>
        </p:nvSpPr>
        <p:spPr>
          <a:xfrm>
            <a:off x="8071908" y="1305379"/>
            <a:ext cx="2144184" cy="757407"/>
          </a:xfrm>
          <a:prstGeom prst="roundRect">
            <a:avLst>
              <a:gd name="adj" fmla="val 45714"/>
            </a:avLst>
          </a:prstGeom>
          <a:solidFill>
            <a:srgbClr val="0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Quiz</a:t>
            </a:r>
            <a:endParaRPr lang="en-US" altLang="ko-KR" sz="3200" b="0" i="0" u="none" strike="noStrike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41F1DBB-25CD-ED74-B711-FDAEFAB2E8DF}"/>
              </a:ext>
            </a:extLst>
          </p:cNvPr>
          <p:cNvSpPr/>
          <p:nvPr/>
        </p:nvSpPr>
        <p:spPr>
          <a:xfrm>
            <a:off x="8686800" y="5420064"/>
            <a:ext cx="914400" cy="609600"/>
          </a:xfrm>
          <a:prstGeom prst="rightArrow">
            <a:avLst>
              <a:gd name="adj1" fmla="val 33928"/>
              <a:gd name="adj2" fmla="val 50000"/>
            </a:avLst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71652C-5015-CE32-F0F2-67C1E0481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26" y="2530172"/>
            <a:ext cx="5822328" cy="65669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495228-3D5E-F980-157C-C3493AC94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6092" y="2500515"/>
            <a:ext cx="5529846" cy="65940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890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635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7759700"/>
            <a:ext cx="12827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300" y="2781300"/>
            <a:ext cx="8255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9300" y="1841500"/>
            <a:ext cx="292100" cy="29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04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A74DC0A-96CA-A002-4094-1977D31FDF4D}"/>
              </a:ext>
            </a:extLst>
          </p:cNvPr>
          <p:cNvSpPr txBox="1"/>
          <p:nvPr/>
        </p:nvSpPr>
        <p:spPr>
          <a:xfrm>
            <a:off x="6719096" y="3406783"/>
            <a:ext cx="6602413" cy="21462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5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서비스 시연</a:t>
            </a:r>
            <a:endParaRPr lang="ko-KR" sz="115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97F6F-6D77-1E2C-5540-6016AC56A0AE}"/>
              </a:ext>
            </a:extLst>
          </p:cNvPr>
          <p:cNvSpPr/>
          <p:nvPr/>
        </p:nvSpPr>
        <p:spPr>
          <a:xfrm>
            <a:off x="4648200" y="3913769"/>
            <a:ext cx="1495427" cy="16120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04</a:t>
            </a:r>
            <a:endParaRPr kumimoji="1" lang="ko-KR" altLang="en-US" sz="6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DCCC71F-35FB-D131-BB6A-17438194BD11}"/>
              </a:ext>
            </a:extLst>
          </p:cNvPr>
          <p:cNvCxnSpPr>
            <a:cxnSpLocks/>
          </p:cNvCxnSpPr>
          <p:nvPr/>
        </p:nvCxnSpPr>
        <p:spPr>
          <a:xfrm>
            <a:off x="6719096" y="5569403"/>
            <a:ext cx="646509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635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7759700"/>
            <a:ext cx="12827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300" y="2781300"/>
            <a:ext cx="8255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9300" y="1841500"/>
            <a:ext cx="292100" cy="29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04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8B16FB0-9E60-5F21-4814-FAC6443C6B1C}"/>
              </a:ext>
            </a:extLst>
          </p:cNvPr>
          <p:cNvSpPr txBox="1"/>
          <p:nvPr/>
        </p:nvSpPr>
        <p:spPr>
          <a:xfrm>
            <a:off x="1984375" y="868816"/>
            <a:ext cx="3502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트러블 슈팅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6CF259-943B-B881-F0F0-0242CF258065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05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93C7FE2-7AAB-AA12-712D-8C9A8C762E06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27400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 descr="원, 그래픽, 예술이(가) 표시된 사진&#10;&#10;자동 생성된 설명">
            <a:extLst>
              <a:ext uri="{FF2B5EF4-FFF2-40B4-BE49-F238E27FC236}">
                <a16:creationId xmlns:a16="http://schemas.microsoft.com/office/drawing/2014/main" id="{DAC1C6CE-3F19-B63C-F413-89F1B700F6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48068"/>
            <a:ext cx="2705100" cy="2822713"/>
          </a:xfrm>
          <a:prstGeom prst="rect">
            <a:avLst/>
          </a:prstGeom>
        </p:spPr>
      </p:pic>
      <p:sp>
        <p:nvSpPr>
          <p:cNvPr id="25" name="사각형 설명선[R] 24">
            <a:extLst>
              <a:ext uri="{FF2B5EF4-FFF2-40B4-BE49-F238E27FC236}">
                <a16:creationId xmlns:a16="http://schemas.microsoft.com/office/drawing/2014/main" id="{84467DDA-6FAC-4F87-9B1F-7B8CAB2A5A1D}"/>
              </a:ext>
            </a:extLst>
          </p:cNvPr>
          <p:cNvSpPr/>
          <p:nvPr/>
        </p:nvSpPr>
        <p:spPr>
          <a:xfrm>
            <a:off x="4476750" y="2407095"/>
            <a:ext cx="10382250" cy="1265812"/>
          </a:xfrm>
          <a:prstGeom prst="wedgeRectCallout">
            <a:avLst>
              <a:gd name="adj1" fmla="val -54977"/>
              <a:gd name="adj2" fmla="val 50789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비주류 팀에 대한 정보의 다양성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신뢰성 문제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여러 출처의 데이터를 </a:t>
            </a:r>
            <a:r>
              <a:rPr kumimoji="1" lang="ko-KR" altLang="en-US" sz="2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교차검증하여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정확도 확보 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2" name="사각형 설명선[R] 31">
            <a:extLst>
              <a:ext uri="{FF2B5EF4-FFF2-40B4-BE49-F238E27FC236}">
                <a16:creationId xmlns:a16="http://schemas.microsoft.com/office/drawing/2014/main" id="{6542A7E3-F1B2-167E-FCC4-2EEC84C55AE9}"/>
              </a:ext>
            </a:extLst>
          </p:cNvPr>
          <p:cNvSpPr/>
          <p:nvPr/>
        </p:nvSpPr>
        <p:spPr>
          <a:xfrm>
            <a:off x="4476750" y="4251202"/>
            <a:ext cx="10382250" cy="1948213"/>
          </a:xfrm>
          <a:prstGeom prst="wedgeRectCallout">
            <a:avLst>
              <a:gd name="adj1" fmla="val -55451"/>
              <a:gd name="adj2" fmla="val -8679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모델 학습 시 높은 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validation loss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값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너무 짧은 학습 시간때문에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발생한 답변 오류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생성 시간 지연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문법 오류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데이터를 적절히 </a:t>
            </a:r>
            <a:r>
              <a:rPr kumimoji="1" lang="ko-KR" altLang="en-US" sz="2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전처리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+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early-stopping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방법을 활용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3" name="사각형 설명선[R] 32">
            <a:extLst>
              <a:ext uri="{FF2B5EF4-FFF2-40B4-BE49-F238E27FC236}">
                <a16:creationId xmlns:a16="http://schemas.microsoft.com/office/drawing/2014/main" id="{6E9AFE15-5911-B538-E530-104696AEFD9A}"/>
              </a:ext>
            </a:extLst>
          </p:cNvPr>
          <p:cNvSpPr/>
          <p:nvPr/>
        </p:nvSpPr>
        <p:spPr>
          <a:xfrm>
            <a:off x="4476750" y="6804643"/>
            <a:ext cx="10382250" cy="2529857"/>
          </a:xfrm>
          <a:prstGeom prst="wedgeRectCallout">
            <a:avLst>
              <a:gd name="adj1" fmla="val -55134"/>
              <a:gd name="adj2" fmla="val -53344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GPT2, T5, BERT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등 여러 모델을 적용해보는 과정에서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결과가 좋지 않아 시간 소요가 많이 됨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한국어 사전학습 모델인 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KoGPT-2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활용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데이터를 더 확보한다면 품질 개선 가능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35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635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7759700"/>
            <a:ext cx="12827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300" y="2781300"/>
            <a:ext cx="8255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9300" y="1841500"/>
            <a:ext cx="292100" cy="29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04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A74DC0A-96CA-A002-4094-1977D31FDF4D}"/>
              </a:ext>
            </a:extLst>
          </p:cNvPr>
          <p:cNvSpPr txBox="1"/>
          <p:nvPr/>
        </p:nvSpPr>
        <p:spPr>
          <a:xfrm>
            <a:off x="8116887" y="3666680"/>
            <a:ext cx="6602413" cy="21462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115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Q&amp;A</a:t>
            </a:r>
            <a:endParaRPr lang="ko-KR" sz="115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97F6F-6D77-1E2C-5540-6016AC56A0AE}"/>
              </a:ext>
            </a:extLst>
          </p:cNvPr>
          <p:cNvSpPr/>
          <p:nvPr/>
        </p:nvSpPr>
        <p:spPr>
          <a:xfrm>
            <a:off x="6045991" y="4173666"/>
            <a:ext cx="1495427" cy="16120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06</a:t>
            </a:r>
            <a:endParaRPr kumimoji="1" lang="ko-KR" altLang="en-US" sz="6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DCCC71F-35FB-D131-BB6A-17438194BD11}"/>
              </a:ext>
            </a:extLst>
          </p:cNvPr>
          <p:cNvCxnSpPr>
            <a:cxnSpLocks/>
          </p:cNvCxnSpPr>
          <p:nvPr/>
        </p:nvCxnSpPr>
        <p:spPr>
          <a:xfrm>
            <a:off x="8116887" y="5676900"/>
            <a:ext cx="303450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9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-635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8788400"/>
            <a:ext cx="174752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660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1003300"/>
            <a:ext cx="2794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48800"/>
            <a:ext cx="18288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6050" y="5416550"/>
            <a:ext cx="8255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9900" y="26797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6286500" y="5829300"/>
            <a:ext cx="6350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8775700"/>
            <a:ext cx="6604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8966200"/>
            <a:ext cx="2794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8775700"/>
            <a:ext cx="17475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27200" y="8915400"/>
            <a:ext cx="16103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30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코리아</a:t>
            </a:r>
            <a:r>
              <a:rPr lang="en-US" sz="230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IT </a:t>
            </a:r>
            <a:r>
              <a:rPr lang="ko-KR" sz="230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아카데미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B854FCE2-9053-974E-151A-4B261E110213}"/>
              </a:ext>
            </a:extLst>
          </p:cNvPr>
          <p:cNvSpPr txBox="1"/>
          <p:nvPr/>
        </p:nvSpPr>
        <p:spPr>
          <a:xfrm>
            <a:off x="6674617" y="3319250"/>
            <a:ext cx="6602413" cy="21462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5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감사합니다</a:t>
            </a:r>
            <a:endParaRPr lang="ko-KR" sz="115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B1AED735-702F-6671-1686-778B252087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3991" y="4392395"/>
            <a:ext cx="561463" cy="561463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DD66F993-B72E-DF5D-B2A2-DFF52AB015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66124" y="4392395"/>
            <a:ext cx="561463" cy="5614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-6350"/>
            <a:ext cx="18288000" cy="10287000"/>
          </a:xfrm>
          <a:prstGeom prst="rect">
            <a:avLst/>
          </a:prstGeom>
          <a:ln w="57150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00" y="8197811"/>
            <a:ext cx="8255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4229" y="7523843"/>
            <a:ext cx="5461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4648200"/>
            <a:ext cx="40005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3300" y="2374900"/>
            <a:ext cx="40005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374900"/>
            <a:ext cx="4000500" cy="106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6921500"/>
            <a:ext cx="40005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0" y="4648200"/>
            <a:ext cx="40005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3300" y="6921500"/>
            <a:ext cx="4000500" cy="106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920000">
            <a:off x="15305288" y="1209675"/>
            <a:ext cx="12827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799" y="812799"/>
            <a:ext cx="800097" cy="80009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300" y="1003300"/>
            <a:ext cx="444500" cy="44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7671" y="6179854"/>
            <a:ext cx="2967001" cy="378017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565900" y="49784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200" b="1" i="0" u="none" strike="noStrike" dirty="0">
                <a:solidFill>
                  <a:srgbClr val="CDBFE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02. </a:t>
            </a:r>
            <a:r>
              <a:rPr lang="ko-KR" altLang="en-US" sz="3200" b="1" i="0" u="none" strike="noStrike" dirty="0">
                <a:solidFill>
                  <a:srgbClr val="CDBFE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모델</a:t>
            </a:r>
            <a:endParaRPr lang="ko-KR" sz="3200" b="1" i="0" u="none" strike="noStrike" dirty="0">
              <a:solidFill>
                <a:srgbClr val="CDBFE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455400" y="26924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200" b="0" i="0" u="none" strike="noStrike" dirty="0">
                <a:solidFill>
                  <a:srgbClr val="CDBFE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04. </a:t>
            </a:r>
            <a:r>
              <a:rPr lang="ko-KR" altLang="en-US" sz="3200" b="0" i="0" u="none" strike="noStrike" dirty="0">
                <a:solidFill>
                  <a:srgbClr val="CDBFE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서비스 시연</a:t>
            </a:r>
            <a:endParaRPr lang="ko-KR" sz="3200" b="0" i="0" u="none" strike="noStrike" dirty="0">
              <a:solidFill>
                <a:srgbClr val="CDBFE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40500" y="26924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01. </a:t>
            </a:r>
            <a:r>
              <a:rPr lang="ko-KR" sz="32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기획</a:t>
            </a:r>
            <a:r>
              <a:rPr lang="en-US" sz="32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배경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40500" y="72390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03.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기능</a:t>
            </a:r>
            <a:endParaRPr lang="ko-KR" sz="32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55400" y="49657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05. </a:t>
            </a:r>
            <a:r>
              <a:rPr lang="ko-KR" altLang="en-US" sz="32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트러블 슈팅</a:t>
            </a:r>
            <a:endParaRPr lang="ko-KR" sz="32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455400" y="72390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200" b="0" i="0" u="none" strike="noStrike">
                <a:solidFill>
                  <a:srgbClr val="C0B0D7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06. Q&amp;A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4260" y="946150"/>
            <a:ext cx="4597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CONTENTS</a:t>
            </a:r>
            <a:endParaRPr lang="ko-KR" sz="36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4" name="모서리가 둥근 사각형 설명선[R] 23">
            <a:extLst>
              <a:ext uri="{FF2B5EF4-FFF2-40B4-BE49-F238E27FC236}">
                <a16:creationId xmlns:a16="http://schemas.microsoft.com/office/drawing/2014/main" id="{3512150F-484F-12BE-2D66-697B3C6255D6}"/>
              </a:ext>
            </a:extLst>
          </p:cNvPr>
          <p:cNvSpPr/>
          <p:nvPr/>
        </p:nvSpPr>
        <p:spPr>
          <a:xfrm>
            <a:off x="5029200" y="1536700"/>
            <a:ext cx="10972800" cy="7213600"/>
          </a:xfrm>
          <a:prstGeom prst="wedgeRoundRectCallout">
            <a:avLst>
              <a:gd name="adj1" fmla="val -55951"/>
              <a:gd name="adj2" fmla="val 34340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2FD34D5-241D-2ABE-7267-A2FFA2CD7C89}"/>
              </a:ext>
            </a:extLst>
          </p:cNvPr>
          <p:cNvCxnSpPr>
            <a:cxnSpLocks/>
          </p:cNvCxnSpPr>
          <p:nvPr/>
        </p:nvCxnSpPr>
        <p:spPr>
          <a:xfrm>
            <a:off x="1824260" y="1598382"/>
            <a:ext cx="244294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-254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6027400" y="2044700"/>
            <a:ext cx="8255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8200" y="4813300"/>
            <a:ext cx="7112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89100" y="46736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0" y="1930400"/>
            <a:ext cx="558800" cy="55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2997200"/>
            <a:ext cx="1092200" cy="1092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1954" dist="101130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984375" y="868816"/>
            <a:ext cx="2740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4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기획</a:t>
            </a:r>
            <a:r>
              <a:rPr lang="en-US" sz="4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배경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05800" y="19431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Bahnschrift" panose="020F0502020204030204" pitchFamily="34" charset="0"/>
              </a:rPr>
              <a:t>MAIN KEYWORD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92500" y="3251200"/>
            <a:ext cx="1003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EBANG Gothic OTF"/>
              </a:rPr>
              <a:t>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3300" y="8813800"/>
            <a:ext cx="2908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E9E8EE"/>
                </a:solidFill>
                <a:latin typeface="Noto Sans CJK KR Regular"/>
              </a:rPr>
              <a:t>※ </a:t>
            </a:r>
            <a:r>
              <a:rPr lang="ko-KR" sz="1200" b="0" i="0" u="none" strike="noStrike">
                <a:solidFill>
                  <a:srgbClr val="E9E8EE"/>
                </a:solidFill>
                <a:ea typeface="Noto Sans CJK KR Regular"/>
              </a:rPr>
              <a:t>페이지내</a:t>
            </a:r>
            <a:r>
              <a:rPr lang="en-US" sz="1200" b="0" i="0" u="none" strike="noStrike">
                <a:solidFill>
                  <a:srgbClr val="E9E8EE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E9E8EE"/>
                </a:solidFill>
                <a:ea typeface="Noto Sans CJK KR Regular"/>
              </a:rPr>
              <a:t>인물사진은</a:t>
            </a:r>
            <a:r>
              <a:rPr lang="en-US" sz="1200" b="0" i="0" u="none" strike="noStrike">
                <a:solidFill>
                  <a:srgbClr val="E9E8EE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E9E8EE"/>
                </a:solidFill>
                <a:ea typeface="Noto Sans CJK KR Regular"/>
              </a:rPr>
              <a:t>샘플이미지입니다</a:t>
            </a:r>
            <a:r>
              <a:rPr lang="en-US" sz="1200" b="0" i="0" u="none" strike="noStrike">
                <a:solidFill>
                  <a:srgbClr val="E9E8EE"/>
                </a:solidFill>
                <a:latin typeface="Noto Sans CJK KR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775200"/>
            <a:ext cx="1092200" cy="1092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1954" dist="101130" dir="2700000">
              <a:srgbClr val="000000">
                <a:alpha val="50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3479800" y="49784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EBANG Gothic OTF"/>
              </a:rPr>
              <a:t>B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6477000"/>
            <a:ext cx="1092200" cy="1092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1954" dist="101130" dir="2700000">
              <a:srgbClr val="000000">
                <a:alpha val="50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3479800" y="66802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EBANG Gothic OTF"/>
              </a:rPr>
              <a:t>C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8039553"/>
            <a:ext cx="1092200" cy="1092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1954" dist="101130" dir="2700000">
              <a:srgbClr val="000000">
                <a:alpha val="50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3479800" y="8267700"/>
            <a:ext cx="1003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SEBANG Gothic OTF"/>
              </a:rPr>
              <a:t>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15000" y="5118100"/>
            <a:ext cx="113030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34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E7343910-4912-D51C-7936-DD0FFA8A3A03}"/>
              </a:ext>
            </a:extLst>
          </p:cNvPr>
          <p:cNvSpPr/>
          <p:nvPr/>
        </p:nvSpPr>
        <p:spPr>
          <a:xfrm>
            <a:off x="5163457" y="3105150"/>
            <a:ext cx="10210800" cy="971550"/>
          </a:xfrm>
          <a:prstGeom prst="roundRect">
            <a:avLst>
              <a:gd name="adj" fmla="val 50000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우리가 직접 모은 데이터로 </a:t>
            </a:r>
            <a:r>
              <a:rPr lang="ko-KR" altLang="en-US" sz="2800" dirty="0" err="1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챗봇을</a:t>
            </a:r>
            <a:r>
              <a:rPr lang="ko-KR" altLang="en-US" sz="2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구현해보자</a:t>
            </a:r>
            <a:endParaRPr lang="en-US" altLang="ko-KR" sz="280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AC044E9-3594-0864-9E9F-D1D82EC1B122}"/>
              </a:ext>
            </a:extLst>
          </p:cNvPr>
          <p:cNvSpPr/>
          <p:nvPr/>
        </p:nvSpPr>
        <p:spPr>
          <a:xfrm>
            <a:off x="5163457" y="4794704"/>
            <a:ext cx="10210800" cy="1103993"/>
          </a:xfrm>
          <a:prstGeom prst="roundRect">
            <a:avLst>
              <a:gd name="adj" fmla="val 50000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수집에 있어 관심있는 주제를 선정</a:t>
            </a:r>
            <a:endParaRPr lang="en-US" altLang="ko-KR" sz="2800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England Premier League (</a:t>
            </a:r>
            <a:r>
              <a:rPr lang="ko-KR" altLang="en-US" sz="2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잉글랜드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프로 축구 리그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6D8CD4B4-57F4-A548-CBD7-C7BDA3B0DD7A}"/>
              </a:ext>
            </a:extLst>
          </p:cNvPr>
          <p:cNvSpPr/>
          <p:nvPr/>
        </p:nvSpPr>
        <p:spPr>
          <a:xfrm>
            <a:off x="5163457" y="6543675"/>
            <a:ext cx="10210800" cy="971550"/>
          </a:xfrm>
          <a:prstGeom prst="roundRect">
            <a:avLst>
              <a:gd name="adj" fmla="val 50000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EPL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관련 질문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답변 데이터를 학습</a:t>
            </a:r>
            <a:endParaRPr lang="en-US" altLang="ko-KR" sz="2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EE703669-10BF-DC6B-17A9-90212AF94AD8}"/>
              </a:ext>
            </a:extLst>
          </p:cNvPr>
          <p:cNvSpPr/>
          <p:nvPr/>
        </p:nvSpPr>
        <p:spPr>
          <a:xfrm>
            <a:off x="5163457" y="8134350"/>
            <a:ext cx="10210800" cy="971550"/>
          </a:xfrm>
          <a:prstGeom prst="roundRect">
            <a:avLst>
              <a:gd name="adj" fmla="val 50000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챗봇</a:t>
            </a:r>
            <a:r>
              <a:rPr lang="en-US" altLang="ko-KR" sz="2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기사 요약</a:t>
            </a:r>
            <a:r>
              <a:rPr lang="en-US" altLang="ko-KR" sz="2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lang="ko-KR" altLang="en-US" sz="2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퀴즈 풀이 기능 구현 목표</a:t>
            </a:r>
            <a:endParaRPr lang="en-US" altLang="ko-KR" sz="2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211524-C1A6-9DE8-1F09-121D610BDDF5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01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6E2F3219-6E17-1DFB-983E-2E27AE63ED5B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22828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-254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6028683" y="2335079"/>
            <a:ext cx="8255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040" y="5088860"/>
            <a:ext cx="7112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7258" y="519681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6825" y="1689100"/>
            <a:ext cx="558800" cy="558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84375" y="868816"/>
            <a:ext cx="2740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4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IA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700157" y="1658257"/>
            <a:ext cx="637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Bahnschrift" panose="020F0502020204030204" pitchFamily="34" charset="0"/>
              </a:rPr>
              <a:t>Information Architecture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4583" y="9104179"/>
            <a:ext cx="2908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E9E8EE"/>
                </a:solidFill>
                <a:latin typeface="Noto Sans CJK KR Regular"/>
              </a:rPr>
              <a:t>※ </a:t>
            </a:r>
            <a:r>
              <a:rPr lang="ko-KR" sz="1200" b="0" i="0" u="none" strike="noStrike">
                <a:solidFill>
                  <a:srgbClr val="E9E8EE"/>
                </a:solidFill>
                <a:ea typeface="Noto Sans CJK KR Regular"/>
              </a:rPr>
              <a:t>페이지내</a:t>
            </a:r>
            <a:r>
              <a:rPr lang="en-US" sz="1200" b="0" i="0" u="none" strike="noStrike">
                <a:solidFill>
                  <a:srgbClr val="E9E8EE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E9E8EE"/>
                </a:solidFill>
                <a:ea typeface="Noto Sans CJK KR Regular"/>
              </a:rPr>
              <a:t>인물사진은</a:t>
            </a:r>
            <a:r>
              <a:rPr lang="en-US" sz="1200" b="0" i="0" u="none" strike="noStrike">
                <a:solidFill>
                  <a:srgbClr val="E9E8EE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E9E8EE"/>
                </a:solidFill>
                <a:ea typeface="Noto Sans CJK KR Regular"/>
              </a:rPr>
              <a:t>샘플이미지입니다</a:t>
            </a:r>
            <a:r>
              <a:rPr lang="en-US" sz="1200" b="0" i="0" u="none" strike="noStrike">
                <a:solidFill>
                  <a:srgbClr val="E9E8EE"/>
                </a:solidFill>
                <a:latin typeface="Noto Sans CJK KR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16283" y="5408479"/>
            <a:ext cx="113030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34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211524-C1A6-9DE8-1F09-121D610BDDF5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01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6E2F3219-6E17-1DFB-983E-2E27AE63ED5B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6064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894A52-8432-5EDD-050A-F0E23E5BBF5A}"/>
              </a:ext>
            </a:extLst>
          </p:cNvPr>
          <p:cNvSpPr/>
          <p:nvPr/>
        </p:nvSpPr>
        <p:spPr>
          <a:xfrm>
            <a:off x="2911721" y="2906579"/>
            <a:ext cx="1904774" cy="979621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Intro</a:t>
            </a:r>
            <a:endParaRPr kumimoji="1" lang="ko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72A98F-4239-5380-760E-826EAB970AD3}"/>
              </a:ext>
            </a:extLst>
          </p:cNvPr>
          <p:cNvSpPr/>
          <p:nvPr/>
        </p:nvSpPr>
        <p:spPr>
          <a:xfrm>
            <a:off x="5591080" y="2906579"/>
            <a:ext cx="1904774" cy="97962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solidFill>
                  <a:schemeClr val="bg1">
                    <a:lumMod val="9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Main</a:t>
            </a:r>
            <a:endParaRPr kumimoji="1" lang="ko-KR" altLang="en-US" sz="3200" dirty="0">
              <a:solidFill>
                <a:schemeClr val="bg1">
                  <a:lumMod val="95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168093-B1BC-AC9C-1CCD-55C6E43004B9}"/>
              </a:ext>
            </a:extLst>
          </p:cNvPr>
          <p:cNvSpPr/>
          <p:nvPr/>
        </p:nvSpPr>
        <p:spPr>
          <a:xfrm>
            <a:off x="5591080" y="4343494"/>
            <a:ext cx="1904774" cy="97962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>
                    <a:lumMod val="9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CHAT-BOT</a:t>
            </a:r>
            <a:endParaRPr kumimoji="1" lang="ko-KR" altLang="en-US" sz="2400" dirty="0">
              <a:solidFill>
                <a:schemeClr val="bg1">
                  <a:lumMod val="95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08DA71-F345-1C4D-0735-15A99B2B4A04}"/>
              </a:ext>
            </a:extLst>
          </p:cNvPr>
          <p:cNvSpPr/>
          <p:nvPr/>
        </p:nvSpPr>
        <p:spPr>
          <a:xfrm>
            <a:off x="5591080" y="5813066"/>
            <a:ext cx="1904774" cy="97962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solidFill>
                  <a:schemeClr val="bg1">
                    <a:lumMod val="9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Articles</a:t>
            </a:r>
            <a:endParaRPr kumimoji="1" lang="ko-KR" altLang="en-US" sz="3200" dirty="0">
              <a:solidFill>
                <a:schemeClr val="bg1">
                  <a:lumMod val="95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350260-499D-5A03-DD68-E5A7B5127C09}"/>
              </a:ext>
            </a:extLst>
          </p:cNvPr>
          <p:cNvSpPr/>
          <p:nvPr/>
        </p:nvSpPr>
        <p:spPr>
          <a:xfrm>
            <a:off x="5591080" y="7282638"/>
            <a:ext cx="1904774" cy="97962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solidFill>
                  <a:schemeClr val="bg1">
                    <a:lumMod val="9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Quiz</a:t>
            </a:r>
            <a:endParaRPr kumimoji="1" lang="ko-KR" altLang="en-US" sz="3200" dirty="0">
              <a:solidFill>
                <a:schemeClr val="bg1">
                  <a:lumMod val="95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AFC205-0922-6D3C-6AC3-322E9571E2F5}"/>
              </a:ext>
            </a:extLst>
          </p:cNvPr>
          <p:cNvSpPr/>
          <p:nvPr/>
        </p:nvSpPr>
        <p:spPr>
          <a:xfrm>
            <a:off x="8271755" y="4343495"/>
            <a:ext cx="1904772" cy="9796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질문입력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524970-F6A1-081A-EDDE-043013B6E1CF}"/>
              </a:ext>
            </a:extLst>
          </p:cNvPr>
          <p:cNvSpPr/>
          <p:nvPr/>
        </p:nvSpPr>
        <p:spPr>
          <a:xfrm>
            <a:off x="11900014" y="4343495"/>
            <a:ext cx="1904772" cy="9796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답변생성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0376A9-0D33-CC8C-290E-A439FDCD3695}"/>
              </a:ext>
            </a:extLst>
          </p:cNvPr>
          <p:cNvSpPr/>
          <p:nvPr/>
        </p:nvSpPr>
        <p:spPr>
          <a:xfrm>
            <a:off x="8271755" y="5813066"/>
            <a:ext cx="1904774" cy="979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팀별 로고 선택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A64663-C834-ECBA-7A47-9F5C017373E4}"/>
              </a:ext>
            </a:extLst>
          </p:cNvPr>
          <p:cNvSpPr/>
          <p:nvPr/>
        </p:nvSpPr>
        <p:spPr>
          <a:xfrm>
            <a:off x="10949819" y="5813066"/>
            <a:ext cx="1904774" cy="979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뉴스 기사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5D55DA-1011-8A13-B6C7-877B9350277F}"/>
              </a:ext>
            </a:extLst>
          </p:cNvPr>
          <p:cNvSpPr/>
          <p:nvPr/>
        </p:nvSpPr>
        <p:spPr>
          <a:xfrm>
            <a:off x="13641196" y="5813066"/>
            <a:ext cx="1904774" cy="979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제목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요약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F2756-CC23-180E-3307-7664B66F67B5}"/>
              </a:ext>
            </a:extLst>
          </p:cNvPr>
          <p:cNvSpPr/>
          <p:nvPr/>
        </p:nvSpPr>
        <p:spPr>
          <a:xfrm>
            <a:off x="8271755" y="7282637"/>
            <a:ext cx="1904774" cy="979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팀별 로고 선택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75097D-B7EE-9D5C-C025-F9C2F26174AF}"/>
              </a:ext>
            </a:extLst>
          </p:cNvPr>
          <p:cNvSpPr/>
          <p:nvPr/>
        </p:nvSpPr>
        <p:spPr>
          <a:xfrm>
            <a:off x="10963521" y="7282637"/>
            <a:ext cx="1904774" cy="979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문제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풀이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1B4CB8-AF23-05B6-2A1F-7599C975A58E}"/>
              </a:ext>
            </a:extLst>
          </p:cNvPr>
          <p:cNvSpPr/>
          <p:nvPr/>
        </p:nvSpPr>
        <p:spPr>
          <a:xfrm>
            <a:off x="13628834" y="7282637"/>
            <a:ext cx="1904774" cy="979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Home</a:t>
            </a:r>
            <a:endParaRPr kumimoji="1" lang="ko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412D34-FA16-7E21-A8D9-002B43DDB58B}"/>
              </a:ext>
            </a:extLst>
          </p:cNvPr>
          <p:cNvSpPr/>
          <p:nvPr/>
        </p:nvSpPr>
        <p:spPr>
          <a:xfrm>
            <a:off x="13641196" y="8481879"/>
            <a:ext cx="1904774" cy="979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  <a:effectLst>
            <a:outerShdw blurRad="50800" dist="38100" dir="2700000" sx="103339" sy="10333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처음으로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CE027903-0742-F64E-2DDD-D55514FC5BC7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4816495" y="3396390"/>
            <a:ext cx="77458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10">
            <a:extLst>
              <a:ext uri="{FF2B5EF4-FFF2-40B4-BE49-F238E27FC236}">
                <a16:creationId xmlns:a16="http://schemas.microsoft.com/office/drawing/2014/main" id="{8A2EF758-C808-7401-9DB0-0B3640DD8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2400" y="1685471"/>
            <a:ext cx="558800" cy="558800"/>
          </a:xfrm>
          <a:prstGeom prst="rect">
            <a:avLst/>
          </a:prstGeom>
        </p:spPr>
      </p:pic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689A6D98-C6FB-9200-7A63-4283BBC8E7A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6543467" y="3886200"/>
            <a:ext cx="454" cy="4572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18148D16-BB9C-FBA9-8123-616ACEA1FF92}"/>
              </a:ext>
            </a:extLst>
          </p:cNvPr>
          <p:cNvCxnSpPr>
            <a:cxnSpLocks/>
          </p:cNvCxnSpPr>
          <p:nvPr/>
        </p:nvCxnSpPr>
        <p:spPr>
          <a:xfrm flipV="1">
            <a:off x="6543467" y="5342860"/>
            <a:ext cx="454" cy="4572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79DECCA-DBB9-1577-1A4B-CE926224529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6543467" y="6799521"/>
            <a:ext cx="454" cy="48311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82A04750-887C-4D1D-5B5C-14DA9DA7EC7F}"/>
              </a:ext>
            </a:extLst>
          </p:cNvPr>
          <p:cNvCxnSpPr>
            <a:cxnSpLocks/>
          </p:cNvCxnSpPr>
          <p:nvPr/>
        </p:nvCxnSpPr>
        <p:spPr>
          <a:xfrm>
            <a:off x="7497170" y="4773635"/>
            <a:ext cx="77458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8CBA8173-11AB-70E0-B390-0135E3861280}"/>
              </a:ext>
            </a:extLst>
          </p:cNvPr>
          <p:cNvCxnSpPr>
            <a:cxnSpLocks/>
          </p:cNvCxnSpPr>
          <p:nvPr/>
        </p:nvCxnSpPr>
        <p:spPr>
          <a:xfrm>
            <a:off x="7497170" y="6325988"/>
            <a:ext cx="77458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60275481-B072-3E6A-8875-47556D142F79}"/>
              </a:ext>
            </a:extLst>
          </p:cNvPr>
          <p:cNvCxnSpPr>
            <a:cxnSpLocks/>
          </p:cNvCxnSpPr>
          <p:nvPr/>
        </p:nvCxnSpPr>
        <p:spPr>
          <a:xfrm>
            <a:off x="10176574" y="6325988"/>
            <a:ext cx="77458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0285709F-1BFE-B705-ECB5-648DD59E432D}"/>
              </a:ext>
            </a:extLst>
          </p:cNvPr>
          <p:cNvCxnSpPr>
            <a:cxnSpLocks/>
          </p:cNvCxnSpPr>
          <p:nvPr/>
        </p:nvCxnSpPr>
        <p:spPr>
          <a:xfrm>
            <a:off x="12866611" y="6325988"/>
            <a:ext cx="77458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CEA1E47-7DD5-3CBC-BAF4-866258249E16}"/>
              </a:ext>
            </a:extLst>
          </p:cNvPr>
          <p:cNvCxnSpPr>
            <a:cxnSpLocks/>
          </p:cNvCxnSpPr>
          <p:nvPr/>
        </p:nvCxnSpPr>
        <p:spPr>
          <a:xfrm>
            <a:off x="7497170" y="7803914"/>
            <a:ext cx="77458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8EDA8BF5-36F1-B485-90CB-D0E7552BF95C}"/>
              </a:ext>
            </a:extLst>
          </p:cNvPr>
          <p:cNvCxnSpPr>
            <a:cxnSpLocks/>
          </p:cNvCxnSpPr>
          <p:nvPr/>
        </p:nvCxnSpPr>
        <p:spPr>
          <a:xfrm>
            <a:off x="10176574" y="7803914"/>
            <a:ext cx="77458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9623F372-C37E-3BDE-A56A-E24D31ACCD23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12868295" y="7772448"/>
            <a:ext cx="76053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왼쪽/오른쪽 화살표[L] 70">
            <a:extLst>
              <a:ext uri="{FF2B5EF4-FFF2-40B4-BE49-F238E27FC236}">
                <a16:creationId xmlns:a16="http://schemas.microsoft.com/office/drawing/2014/main" id="{D5AE33D4-D773-1457-9787-D39D34239577}"/>
              </a:ext>
            </a:extLst>
          </p:cNvPr>
          <p:cNvSpPr/>
          <p:nvPr/>
        </p:nvSpPr>
        <p:spPr>
          <a:xfrm>
            <a:off x="10523727" y="4610771"/>
            <a:ext cx="1064525" cy="533401"/>
          </a:xfrm>
          <a:prstGeom prst="leftRightArrow">
            <a:avLst>
              <a:gd name="adj1" fmla="val 27026"/>
              <a:gd name="adj2" fmla="val 3699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5" name="직선 연결선[R] 94">
            <a:extLst>
              <a:ext uri="{FF2B5EF4-FFF2-40B4-BE49-F238E27FC236}">
                <a16:creationId xmlns:a16="http://schemas.microsoft.com/office/drawing/2014/main" id="{8D4A8D6F-B400-8827-3010-976E45226108}"/>
              </a:ext>
            </a:extLst>
          </p:cNvPr>
          <p:cNvCxnSpPr>
            <a:cxnSpLocks/>
          </p:cNvCxnSpPr>
          <p:nvPr/>
        </p:nvCxnSpPr>
        <p:spPr>
          <a:xfrm>
            <a:off x="13173321" y="8971689"/>
            <a:ext cx="46843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1186FF6A-360C-B6AD-9E4A-4AD5EDCF1E7C}"/>
              </a:ext>
            </a:extLst>
          </p:cNvPr>
          <p:cNvCxnSpPr>
            <a:cxnSpLocks/>
          </p:cNvCxnSpPr>
          <p:nvPr/>
        </p:nvCxnSpPr>
        <p:spPr>
          <a:xfrm flipV="1">
            <a:off x="13173321" y="7772447"/>
            <a:ext cx="0" cy="11992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39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86" y="3121448"/>
            <a:ext cx="561463" cy="5614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208486" y="2885083"/>
            <a:ext cx="6921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4800" b="0" i="0" u="none" strike="noStrike" spc="-100" dirty="0" err="1">
                <a:solidFill>
                  <a:srgbClr val="000000"/>
                </a:solidFill>
                <a:latin typeface="Bahnschrift" panose="020B0502040204020203" pitchFamily="34" charset="0"/>
              </a:rPr>
              <a:t>skt</a:t>
            </a:r>
            <a:r>
              <a:rPr lang="en-US" sz="4800" b="0" i="0" u="none" strike="noStrike" spc="-100" dirty="0">
                <a:solidFill>
                  <a:srgbClr val="000000"/>
                </a:solidFill>
                <a:latin typeface="Bahnschrift" panose="020B0502040204020203" pitchFamily="34" charset="0"/>
              </a:rPr>
              <a:t>/kogpt2-base-v2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30437" y="4084128"/>
            <a:ext cx="14893925" cy="174953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71500" lvl="0" indent="-571500" algn="ctr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GPT-2: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3600" b="0" i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주어진 텍스트의 다음 단어를 예측</a:t>
            </a:r>
            <a:endParaRPr lang="en-US" altLang="ko-KR" sz="3600" b="0" i="0" dirty="0"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571500" lvl="0" indent="-571500" algn="ctr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KoGPT2:</a:t>
            </a:r>
            <a:r>
              <a:rPr lang="ko-KR" altLang="en-US" sz="3600" b="0" i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부족한 한국어 성능을 극복하기 위해 </a:t>
            </a:r>
            <a:r>
              <a:rPr lang="en-US" altLang="ko-KR" sz="3600" b="0" i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40GB </a:t>
            </a:r>
            <a:r>
              <a:rPr lang="ko-KR" altLang="en-US" sz="3600" b="0" i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이상의 텍스트로 학습</a:t>
            </a:r>
            <a:endParaRPr lang="en-US" altLang="ko-KR" sz="3600" b="0" i="0" dirty="0"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7799" y="3121448"/>
            <a:ext cx="561463" cy="561463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5A0D718-2333-CBCF-C4DF-9E1E0ACF53DF}"/>
              </a:ext>
            </a:extLst>
          </p:cNvPr>
          <p:cNvSpPr txBox="1"/>
          <p:nvPr/>
        </p:nvSpPr>
        <p:spPr>
          <a:xfrm>
            <a:off x="1984375" y="868816"/>
            <a:ext cx="3502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800" dirty="0" err="1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챗봇</a:t>
            </a:r>
            <a:r>
              <a:rPr lang="ko-KR" altLang="en-US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모델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720E0-9AA2-2CCB-6741-A538E5F2C791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02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BA2FA5D-74B1-841A-0CA4-9A27C072EDA6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23590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23D8EFE-EAD6-BDC0-7BB5-6C244AED09F4}"/>
              </a:ext>
            </a:extLst>
          </p:cNvPr>
          <p:cNvSpPr/>
          <p:nvPr/>
        </p:nvSpPr>
        <p:spPr>
          <a:xfrm>
            <a:off x="8295217" y="2012864"/>
            <a:ext cx="2144184" cy="757407"/>
          </a:xfrm>
          <a:prstGeom prst="roundRect">
            <a:avLst>
              <a:gd name="adj" fmla="val 45714"/>
            </a:avLst>
          </a:prstGeom>
          <a:solidFill>
            <a:srgbClr val="0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Model</a:t>
            </a:r>
            <a:endParaRPr lang="en-US" altLang="ko-KR" sz="3200" b="0" i="0" u="none" strike="noStrike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3F03BB1A-C1E8-0EC1-3764-74B29A95FFFA}"/>
              </a:ext>
            </a:extLst>
          </p:cNvPr>
          <p:cNvCxnSpPr>
            <a:cxnSpLocks/>
          </p:cNvCxnSpPr>
          <p:nvPr/>
        </p:nvCxnSpPr>
        <p:spPr>
          <a:xfrm>
            <a:off x="6934200" y="3774083"/>
            <a:ext cx="5410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D1BB5F1-AE9D-A2D0-15A8-BA8523E2BCD2}"/>
              </a:ext>
            </a:extLst>
          </p:cNvPr>
          <p:cNvSpPr/>
          <p:nvPr/>
        </p:nvSpPr>
        <p:spPr>
          <a:xfrm>
            <a:off x="8295217" y="5817421"/>
            <a:ext cx="2144184" cy="757407"/>
          </a:xfrm>
          <a:prstGeom prst="roundRect">
            <a:avLst>
              <a:gd name="adj" fmla="val 45714"/>
            </a:avLst>
          </a:prstGeom>
          <a:solidFill>
            <a:srgbClr val="0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b="0" i="0" u="none" strike="noStrike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</a:t>
            </a: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F7E6D3DD-F6C5-AC78-EDEE-9AF2D8D5D7C0}"/>
              </a:ext>
            </a:extLst>
          </p:cNvPr>
          <p:cNvSpPr/>
          <p:nvPr/>
        </p:nvSpPr>
        <p:spPr>
          <a:xfrm>
            <a:off x="6799756" y="7823143"/>
            <a:ext cx="3290365" cy="1595834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뉴스</a:t>
            </a:r>
          </a:p>
        </p:txBody>
      </p:sp>
      <p:sp>
        <p:nvSpPr>
          <p:cNvPr id="26" name="구름 25">
            <a:extLst>
              <a:ext uri="{FF2B5EF4-FFF2-40B4-BE49-F238E27FC236}">
                <a16:creationId xmlns:a16="http://schemas.microsoft.com/office/drawing/2014/main" id="{9E95BF76-2EE7-D039-0A36-B586EDE64482}"/>
              </a:ext>
            </a:extLst>
          </p:cNvPr>
          <p:cNvSpPr/>
          <p:nvPr/>
        </p:nvSpPr>
        <p:spPr>
          <a:xfrm>
            <a:off x="9042080" y="6941539"/>
            <a:ext cx="3970510" cy="1925706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모두의 말뭉치 </a:t>
            </a: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v1.0</a:t>
            </a:r>
            <a:endParaRPr kumimoji="1"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7" name="구름 26">
            <a:extLst>
              <a:ext uri="{FF2B5EF4-FFF2-40B4-BE49-F238E27FC236}">
                <a16:creationId xmlns:a16="http://schemas.microsoft.com/office/drawing/2014/main" id="{2125871D-4F7A-F444-34B4-9C4CBEAC2046}"/>
              </a:ext>
            </a:extLst>
          </p:cNvPr>
          <p:cNvSpPr/>
          <p:nvPr/>
        </p:nvSpPr>
        <p:spPr>
          <a:xfrm>
            <a:off x="11964549" y="7461445"/>
            <a:ext cx="3970510" cy="1925706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국민청원</a:t>
            </a: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7F6F9C00-574D-0DFA-93CB-E310C3258980}"/>
              </a:ext>
            </a:extLst>
          </p:cNvPr>
          <p:cNvSpPr/>
          <p:nvPr/>
        </p:nvSpPr>
        <p:spPr>
          <a:xfrm>
            <a:off x="3150319" y="7032711"/>
            <a:ext cx="4627285" cy="1925706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한국어 위키 백과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5A0D718-2333-CBCF-C4DF-9E1E0ACF53DF}"/>
              </a:ext>
            </a:extLst>
          </p:cNvPr>
          <p:cNvSpPr txBox="1"/>
          <p:nvPr/>
        </p:nvSpPr>
        <p:spPr>
          <a:xfrm>
            <a:off x="1984375" y="868816"/>
            <a:ext cx="3502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800" dirty="0" err="1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챗봇</a:t>
            </a:r>
            <a:r>
              <a:rPr lang="ko-KR" altLang="en-US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모델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720E0-9AA2-2CCB-6741-A538E5F2C791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02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BA2FA5D-74B1-841A-0CA4-9A27C072EDA6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23590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FE798E5A-9E01-BEAA-26D8-3C2151DE4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284000"/>
            <a:ext cx="4953000" cy="4626428"/>
          </a:xfrm>
          <a:prstGeom prst="rect">
            <a:avLst/>
          </a:prstGeom>
        </p:spPr>
      </p:pic>
      <p:sp>
        <p:nvSpPr>
          <p:cNvPr id="9" name="사각형 설명선[R] 8">
            <a:extLst>
              <a:ext uri="{FF2B5EF4-FFF2-40B4-BE49-F238E27FC236}">
                <a16:creationId xmlns:a16="http://schemas.microsoft.com/office/drawing/2014/main" id="{446CBE7D-068D-E2D6-3C96-2D2F439C71FB}"/>
              </a:ext>
            </a:extLst>
          </p:cNvPr>
          <p:cNvSpPr/>
          <p:nvPr/>
        </p:nvSpPr>
        <p:spPr>
          <a:xfrm>
            <a:off x="11620500" y="1770744"/>
            <a:ext cx="4953000" cy="2803977"/>
          </a:xfrm>
          <a:prstGeom prst="wedgeRectCallout">
            <a:avLst>
              <a:gd name="adj1" fmla="val -63066"/>
              <a:gd name="adj2" fmla="val 4326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Epoch: 13</a:t>
            </a:r>
          </a:p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Batch: 4</a:t>
            </a:r>
          </a:p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Learning rate: 5e-5</a:t>
            </a:r>
          </a:p>
          <a:p>
            <a:pPr algn="ctr"/>
            <a:r>
              <a:rPr kumimoji="1" lang="en-US" altLang="ko-KR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Max_length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 512</a:t>
            </a:r>
          </a:p>
        </p:txBody>
      </p:sp>
      <p:sp>
        <p:nvSpPr>
          <p:cNvPr id="15" name="사각형 설명선[R] 14">
            <a:extLst>
              <a:ext uri="{FF2B5EF4-FFF2-40B4-BE49-F238E27FC236}">
                <a16:creationId xmlns:a16="http://schemas.microsoft.com/office/drawing/2014/main" id="{AA68F0AC-FAC9-9A50-34B2-DA606C1F2D88}"/>
              </a:ext>
            </a:extLst>
          </p:cNvPr>
          <p:cNvSpPr/>
          <p:nvPr/>
        </p:nvSpPr>
        <p:spPr>
          <a:xfrm flipH="1">
            <a:off x="2545537" y="3279321"/>
            <a:ext cx="4334933" cy="1371600"/>
          </a:xfrm>
          <a:prstGeom prst="wedgeRectCallout">
            <a:avLst>
              <a:gd name="adj1" fmla="val -60479"/>
              <a:gd name="adj2" fmla="val 3551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Optimizer: </a:t>
            </a:r>
            <a:r>
              <a:rPr kumimoji="1" lang="en-US" altLang="ko-KR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AdamW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" name="사각형 설명선[R] 19">
            <a:extLst>
              <a:ext uri="{FF2B5EF4-FFF2-40B4-BE49-F238E27FC236}">
                <a16:creationId xmlns:a16="http://schemas.microsoft.com/office/drawing/2014/main" id="{265A7C94-27D1-1679-BA6F-1B97DCE4EC91}"/>
              </a:ext>
            </a:extLst>
          </p:cNvPr>
          <p:cNvSpPr/>
          <p:nvPr/>
        </p:nvSpPr>
        <p:spPr>
          <a:xfrm flipH="1">
            <a:off x="2695445" y="6804040"/>
            <a:ext cx="4334933" cy="1371600"/>
          </a:xfrm>
          <a:prstGeom prst="wedgeRectCallout">
            <a:avLst>
              <a:gd name="adj1" fmla="val -60088"/>
              <a:gd name="adj2" fmla="val -49669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손실함수</a:t>
            </a:r>
            <a:r>
              <a:rPr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</a:p>
          <a:p>
            <a:pPr algn="ctr"/>
            <a:r>
              <a:rPr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Cross-Entropy Loss</a:t>
            </a:r>
            <a:endParaRPr lang="ko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1" name="사각형 설명선[R] 20">
            <a:extLst>
              <a:ext uri="{FF2B5EF4-FFF2-40B4-BE49-F238E27FC236}">
                <a16:creationId xmlns:a16="http://schemas.microsoft.com/office/drawing/2014/main" id="{EFF51C25-4DFD-49EB-04D3-56E68E79921F}"/>
              </a:ext>
            </a:extLst>
          </p:cNvPr>
          <p:cNvSpPr/>
          <p:nvPr/>
        </p:nvSpPr>
        <p:spPr>
          <a:xfrm flipH="1">
            <a:off x="11721695" y="7274620"/>
            <a:ext cx="4952999" cy="1802040"/>
          </a:xfrm>
          <a:prstGeom prst="wedgeRectCallout">
            <a:avLst>
              <a:gd name="adj1" fmla="val 68141"/>
              <a:gd name="adj2" fmla="val -57972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학습 시간</a:t>
            </a:r>
            <a:r>
              <a:rPr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 1</a:t>
            </a:r>
            <a:r>
              <a:rPr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시간 </a:t>
            </a:r>
            <a:r>
              <a:rPr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</a:t>
            </a:r>
            <a:r>
              <a:rPr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</a:t>
            </a:r>
            <a:r>
              <a:rPr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  <a:p>
            <a:pPr algn="ctr"/>
            <a:r>
              <a:rPr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최종 </a:t>
            </a:r>
            <a:r>
              <a:rPr lang="ko-KR" altLang="en-US" sz="2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손실값</a:t>
            </a:r>
            <a:r>
              <a:rPr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 0.1053</a:t>
            </a:r>
          </a:p>
          <a:p>
            <a:pPr algn="ctr"/>
            <a:r>
              <a:rPr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Accuracy: 0.8462</a:t>
            </a:r>
            <a:endParaRPr lang="ko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AC0A58A5-5149-F297-19D5-C0458B2C9EC6}"/>
              </a:ext>
            </a:extLst>
          </p:cNvPr>
          <p:cNvSpPr txBox="1"/>
          <p:nvPr/>
        </p:nvSpPr>
        <p:spPr>
          <a:xfrm>
            <a:off x="2406121" y="4789290"/>
            <a:ext cx="4604279" cy="11878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Adam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변형</a:t>
            </a: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0" algn="ctr"/>
            <a:r>
              <a:rPr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Weight Decay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가중치 감쇠</a:t>
            </a:r>
            <a:r>
              <a:rPr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pPr lvl="0" algn="ctr"/>
            <a:r>
              <a:rPr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과적합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문제 해결</a:t>
            </a:r>
            <a:br>
              <a:rPr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</a:b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0" algn="ctr"/>
            <a:endParaRPr lang="en-US" altLang="ko-KR" sz="2400" b="0" i="0" dirty="0"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601EB-E2FE-5194-4B50-FFED85D77BB5}"/>
              </a:ext>
            </a:extLst>
          </p:cNvPr>
          <p:cNvSpPr txBox="1"/>
          <p:nvPr/>
        </p:nvSpPr>
        <p:spPr>
          <a:xfrm>
            <a:off x="2667000" y="8390828"/>
            <a:ext cx="4363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예측값과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실제값의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차이 측정</a:t>
            </a: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문맥에 맞는 단어를 잘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A7433-28D7-0EA9-0F75-FA8C5E7D4618}"/>
              </a:ext>
            </a:extLst>
          </p:cNvPr>
          <p:cNvSpPr txBox="1"/>
          <p:nvPr/>
        </p:nvSpPr>
        <p:spPr>
          <a:xfrm>
            <a:off x="11768227" y="4699286"/>
            <a:ext cx="43633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데이터셋 모든 샘플 </a:t>
            </a:r>
            <a:r>
              <a:rPr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13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번 학습</a:t>
            </a: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업데이트마다 </a:t>
            </a:r>
            <a:r>
              <a:rPr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개의 샘플을 사용</a:t>
            </a: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작은 </a:t>
            </a:r>
            <a:r>
              <a:rPr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학습률로</a:t>
            </a:r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세밀한 조정</a:t>
            </a:r>
            <a:endParaRPr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입력 시퀀스의 최대 길이</a:t>
            </a:r>
          </a:p>
        </p:txBody>
      </p:sp>
    </p:spTree>
    <p:extLst>
      <p:ext uri="{BB962C8B-B14F-4D97-AF65-F5344CB8AC3E}">
        <p14:creationId xmlns:p14="http://schemas.microsoft.com/office/powerpoint/2010/main" val="224926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828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330700" y="5130800"/>
            <a:ext cx="1028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977900"/>
            <a:ext cx="44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E9E8EE"/>
                </a:solidFill>
                <a:latin typeface="SEBANG Gothic OTF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5A0D718-2333-CBCF-C4DF-9E1E0ACF53DF}"/>
              </a:ext>
            </a:extLst>
          </p:cNvPr>
          <p:cNvSpPr txBox="1"/>
          <p:nvPr/>
        </p:nvSpPr>
        <p:spPr>
          <a:xfrm>
            <a:off x="1984375" y="868816"/>
            <a:ext cx="3502025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800" b="0" i="0" u="none" strike="noStrike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데이터셋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720E0-9AA2-2CCB-6741-A538E5F2C791}"/>
              </a:ext>
            </a:extLst>
          </p:cNvPr>
          <p:cNvSpPr/>
          <p:nvPr/>
        </p:nvSpPr>
        <p:spPr>
          <a:xfrm>
            <a:off x="806450" y="812800"/>
            <a:ext cx="895350" cy="965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02</a:t>
            </a:r>
            <a:endParaRPr kumimoji="1"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BA2FA5D-74B1-841A-0CA4-9A27C072EDA6}"/>
              </a:ext>
            </a:extLst>
          </p:cNvPr>
          <p:cNvCxnSpPr>
            <a:cxnSpLocks/>
          </p:cNvCxnSpPr>
          <p:nvPr/>
        </p:nvCxnSpPr>
        <p:spPr>
          <a:xfrm>
            <a:off x="1984375" y="1770743"/>
            <a:ext cx="20542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그림 17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55AE0A9A-AAB3-14D8-0E34-93FDC5ED3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925" y="6089555"/>
            <a:ext cx="4724400" cy="44129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17F2A5C-2425-B715-BBA7-0430F7B595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889" b="50286"/>
          <a:stretch/>
        </p:blipFill>
        <p:spPr>
          <a:xfrm>
            <a:off x="7537570" y="2733442"/>
            <a:ext cx="10038194" cy="33103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D0B44F-145B-F854-A9F4-3248FD371124}"/>
              </a:ext>
            </a:extLst>
          </p:cNvPr>
          <p:cNvSpPr txBox="1"/>
          <p:nvPr/>
        </p:nvSpPr>
        <p:spPr>
          <a:xfrm>
            <a:off x="1984375" y="6205992"/>
            <a:ext cx="12293721" cy="2488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lang="ko-KR" altLang="en-US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영문자</a:t>
            </a:r>
            <a:r>
              <a:rPr lang="en-US" altLang="ko-KR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한글</a:t>
            </a:r>
            <a:r>
              <a:rPr lang="en-US" altLang="ko-KR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숫자</a:t>
            </a:r>
            <a:r>
              <a:rPr lang="en-US" altLang="ko-KR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공백</a:t>
            </a:r>
            <a:r>
              <a:rPr lang="en-US" altLang="ko-KR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괄호</a:t>
            </a:r>
            <a:r>
              <a:rPr lang="en-US" altLang="ko-KR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물음표를 제외한 모든 문자 제거</a:t>
            </a:r>
          </a:p>
          <a:p>
            <a:pPr>
              <a:lnSpc>
                <a:spcPct val="150000"/>
              </a:lnSpc>
            </a:pPr>
            <a:r>
              <a:rPr lang="en-US" altLang="ko-KR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 </a:t>
            </a:r>
            <a:r>
              <a:rPr lang="ko-KR" altLang="en-US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연속된 공백을 하나의 공백으로 대체</a:t>
            </a:r>
            <a:endParaRPr lang="en-US" altLang="ko-KR" sz="3600" b="0" dirty="0"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 </a:t>
            </a:r>
            <a:r>
              <a:rPr lang="ko-KR" altLang="en-US" sz="3600" b="0" dirty="0"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앞뒤 공백 제거</a:t>
            </a:r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id="{CAE41557-BE53-FE9C-D0DF-59EED94F634B}"/>
              </a:ext>
            </a:extLst>
          </p:cNvPr>
          <p:cNvSpPr txBox="1"/>
          <p:nvPr/>
        </p:nvSpPr>
        <p:spPr>
          <a:xfrm>
            <a:off x="4525962" y="4081007"/>
            <a:ext cx="2786592" cy="6582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8 : 2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id="{9DC2922C-FDB0-C1BC-E8D0-3CEA1A3FA787}"/>
              </a:ext>
            </a:extLst>
          </p:cNvPr>
          <p:cNvSpPr txBox="1"/>
          <p:nvPr/>
        </p:nvSpPr>
        <p:spPr>
          <a:xfrm>
            <a:off x="4625445" y="2825803"/>
            <a:ext cx="2786592" cy="6820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2179</a:t>
            </a:r>
            <a:r>
              <a:rPr lang="ko-KR" altLang="en-US" sz="4800" dirty="0">
                <a:solidFill>
                  <a:srgbClr val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개</a:t>
            </a:r>
            <a:endParaRPr lang="ko-KR" sz="4800" b="0" i="0" u="none" strike="noStrike" dirty="0">
              <a:solidFill>
                <a:srgbClr val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3ADAA8ED-B5E5-7616-DD1F-727C0C68FFCC}"/>
              </a:ext>
            </a:extLst>
          </p:cNvPr>
          <p:cNvSpPr/>
          <p:nvPr/>
        </p:nvSpPr>
        <p:spPr>
          <a:xfrm>
            <a:off x="1975908" y="2825284"/>
            <a:ext cx="2578100" cy="757407"/>
          </a:xfrm>
          <a:prstGeom prst="roundRect">
            <a:avLst>
              <a:gd name="adj" fmla="val 45714"/>
            </a:avLst>
          </a:prstGeom>
          <a:solidFill>
            <a:srgbClr val="0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질문</a:t>
            </a:r>
            <a:r>
              <a:rPr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답변</a:t>
            </a:r>
            <a:endParaRPr lang="en-US" altLang="ko-KR" sz="3200" b="0" i="0" u="none" strike="noStrike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E8E23EB9-E5CD-E036-8037-A77B4E376B93}"/>
              </a:ext>
            </a:extLst>
          </p:cNvPr>
          <p:cNvSpPr/>
          <p:nvPr/>
        </p:nvSpPr>
        <p:spPr>
          <a:xfrm>
            <a:off x="1975908" y="4044484"/>
            <a:ext cx="2578100" cy="757407"/>
          </a:xfrm>
          <a:prstGeom prst="roundRect">
            <a:avLst>
              <a:gd name="adj" fmla="val 45714"/>
            </a:avLst>
          </a:prstGeom>
          <a:solidFill>
            <a:srgbClr val="0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학습</a:t>
            </a:r>
            <a:r>
              <a:rPr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: </a:t>
            </a:r>
            <a:r>
              <a:rPr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검증</a:t>
            </a:r>
            <a:endParaRPr lang="en-US" altLang="ko-KR" sz="3200" b="0" i="0" u="none" strike="noStrike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28F7FA2A-F1A8-C86C-E2E1-4964DA0DDE29}"/>
              </a:ext>
            </a:extLst>
          </p:cNvPr>
          <p:cNvSpPr/>
          <p:nvPr/>
        </p:nvSpPr>
        <p:spPr>
          <a:xfrm>
            <a:off x="1975908" y="5195951"/>
            <a:ext cx="2578100" cy="757407"/>
          </a:xfrm>
          <a:prstGeom prst="roundRect">
            <a:avLst>
              <a:gd name="adj" fmla="val 45714"/>
            </a:avLst>
          </a:prstGeom>
          <a:solidFill>
            <a:srgbClr val="0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전처리</a:t>
            </a:r>
            <a:endParaRPr lang="en-US" altLang="ko-KR" sz="3200" b="0" i="0" u="none" strike="noStrike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85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21A9D9-4974-0A18-FD39-2A8CAFFF9E3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71C3F3-9A86-1EEE-1FB2-956B3F9746F2}"/>
              </a:ext>
            </a:extLst>
          </p:cNvPr>
          <p:cNvSpPr txBox="1"/>
          <p:nvPr/>
        </p:nvSpPr>
        <p:spPr>
          <a:xfrm>
            <a:off x="1338942" y="6198417"/>
            <a:ext cx="15653658" cy="3319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>
                <a:solidFill>
                  <a:srgbClr val="C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patience=5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  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검증 손실이 개선되지 않는 최대 </a:t>
            </a:r>
            <a:r>
              <a:rPr lang="ko-KR" altLang="en-US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에포크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수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                     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모델 성능이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 </a:t>
            </a:r>
            <a:r>
              <a:rPr lang="ko-KR" altLang="en-US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에포크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동안 개선되지 않으면 학습 중지</a:t>
            </a:r>
            <a:endParaRPr lang="en-US" altLang="ko-KR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 err="1">
                <a:solidFill>
                  <a:srgbClr val="C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min_delta</a:t>
            </a:r>
            <a:r>
              <a:rPr lang="en-US" altLang="ko-KR" sz="3600" b="1" dirty="0">
                <a:solidFill>
                  <a:srgbClr val="C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=0.01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 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향상으로 간주할 최소 변화량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                         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검증 손실이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0.01 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이상 감소해야 향상된 것으로 간주</a:t>
            </a:r>
            <a:endParaRPr lang="ko-KR" altLang="en-US" sz="3600" b="0" dirty="0"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9A9239-C137-066F-0253-5EAD36AC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1000"/>
            <a:ext cx="13977257" cy="55126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833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D48DE9-73B1-40D9-403D-F28D53AC891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-4478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ECEEB4-96DE-569F-95AB-B0A1E349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70380"/>
            <a:ext cx="11254862" cy="48174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7E6D64-45A3-D1CC-E3AE-47100C5D0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5602962"/>
            <a:ext cx="11254862" cy="39402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3326CA-8913-2813-6EA1-5C6B80DA36F8}"/>
              </a:ext>
            </a:extLst>
          </p:cNvPr>
          <p:cNvSpPr/>
          <p:nvPr/>
        </p:nvSpPr>
        <p:spPr>
          <a:xfrm>
            <a:off x="3505200" y="3162300"/>
            <a:ext cx="4343400" cy="4572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484B4-1FFC-01BB-A189-1F9EF090F612}"/>
              </a:ext>
            </a:extLst>
          </p:cNvPr>
          <p:cNvSpPr/>
          <p:nvPr/>
        </p:nvSpPr>
        <p:spPr>
          <a:xfrm>
            <a:off x="3505200" y="1687285"/>
            <a:ext cx="4343400" cy="4572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658B-847D-7E27-6240-033D1BADDA1B}"/>
              </a:ext>
            </a:extLst>
          </p:cNvPr>
          <p:cNvSpPr/>
          <p:nvPr/>
        </p:nvSpPr>
        <p:spPr>
          <a:xfrm>
            <a:off x="3505200" y="4611964"/>
            <a:ext cx="4343400" cy="4572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5494DE-3DA2-7087-DE20-9FFE1DD5DA12}"/>
              </a:ext>
            </a:extLst>
          </p:cNvPr>
          <p:cNvSpPr/>
          <p:nvPr/>
        </p:nvSpPr>
        <p:spPr>
          <a:xfrm>
            <a:off x="3505200" y="6848979"/>
            <a:ext cx="4343400" cy="4572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DDAD8-D299-0382-EF09-6866DCD05CAA}"/>
              </a:ext>
            </a:extLst>
          </p:cNvPr>
          <p:cNvSpPr/>
          <p:nvPr/>
        </p:nvSpPr>
        <p:spPr>
          <a:xfrm>
            <a:off x="3505200" y="8318551"/>
            <a:ext cx="4343400" cy="4572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5838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</TotalTime>
  <Pages>8</Pages>
  <Words>532</Words>
  <Characters>0</Characters>
  <Application>Microsoft Macintosh PowerPoint</Application>
  <DocSecurity>0</DocSecurity>
  <PresentationFormat>사용자 지정</PresentationFormat>
  <Lines>0</Lines>
  <Paragraphs>152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SEBANG Gothic OTF</vt:lpstr>
      <vt:lpstr>BM HANNA Pro OTF</vt:lpstr>
      <vt:lpstr>Calibri</vt:lpstr>
      <vt:lpstr>Bahnschrift</vt:lpstr>
      <vt:lpstr>Noto Sans CJK KR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황동현</cp:lastModifiedBy>
  <cp:revision>58</cp:revision>
  <dcterms:modified xsi:type="dcterms:W3CDTF">2024-08-02T07:13:56Z</dcterms:modified>
  <cp:version>10.105.224.52366</cp:version>
</cp:coreProperties>
</file>